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288" r:id="rId3"/>
    <p:sldId id="289" r:id="rId4"/>
    <p:sldId id="292" r:id="rId5"/>
    <p:sldId id="304" r:id="rId6"/>
    <p:sldId id="305" r:id="rId7"/>
    <p:sldId id="306" r:id="rId8"/>
    <p:sldId id="307" r:id="rId9"/>
    <p:sldId id="308" r:id="rId10"/>
    <p:sldId id="309" r:id="rId11"/>
    <p:sldId id="293" r:id="rId12"/>
    <p:sldId id="294" r:id="rId13"/>
    <p:sldId id="295" r:id="rId14"/>
    <p:sldId id="296" r:id="rId15"/>
    <p:sldId id="297" r:id="rId16"/>
    <p:sldId id="298" r:id="rId17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ПОЗНАВАТЕЛЬНОЕ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0.24000000000000005</c:v>
                </c:pt>
                <c:pt idx="1">
                  <c:v>0.61000000000000021</c:v>
                </c:pt>
                <c:pt idx="2">
                  <c:v>0.15000000000000005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9-48AF-A8D4-7EA10AA4D3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4609668693142652E-2"/>
                  <c:y val="-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449-4EB9-AE78-266D8D6A8A87}"/>
                </c:ext>
              </c:extLst>
            </c:dLbl>
            <c:dLbl>
              <c:idx val="1"/>
              <c:layout>
                <c:manualLayout>
                  <c:x val="4.10161144885709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449-4EB9-AE78-266D8D6A8A87}"/>
                </c:ext>
              </c:extLst>
            </c:dLbl>
            <c:dLbl>
              <c:idx val="2"/>
              <c:layout>
                <c:manualLayout>
                  <c:x val="2.8711280141999737E-2"/>
                  <c:y val="-1.137866401941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449-4EB9-AE78-266D8D6A8A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</c:v>
                </c:pt>
                <c:pt idx="1">
                  <c:v>0.62000000000000022</c:v>
                </c:pt>
                <c:pt idx="2">
                  <c:v>0.38000000000000012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89-48AF-A8D4-7EA10AA4D33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3294208"/>
        <c:axId val="163296000"/>
        <c:axId val="0"/>
      </c:bar3DChart>
      <c:catAx>
        <c:axId val="16329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296000"/>
        <c:crosses val="autoZero"/>
        <c:auto val="1"/>
        <c:lblAlgn val="ctr"/>
        <c:lblOffset val="100"/>
        <c:noMultiLvlLbl val="0"/>
      </c:catAx>
      <c:valAx>
        <c:axId val="16329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294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472633531674837"/>
          <c:y val="0.86934919417555834"/>
          <c:w val="0.52230695297421736"/>
          <c:h val="9.651481376621257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РЕЧЕВОЕ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0.68</c:v>
                </c:pt>
                <c:pt idx="1">
                  <c:v>0.32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8A-420F-8474-6F9877F26BC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94435272524371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D50-49F0-BFF9-CA16CE261B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0.64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8A-420F-8474-6F9877F26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8656384"/>
        <c:axId val="175643264"/>
        <c:axId val="0"/>
      </c:bar3DChart>
      <c:catAx>
        <c:axId val="158656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75643264"/>
        <c:crosses val="autoZero"/>
        <c:auto val="1"/>
        <c:lblAlgn val="ctr"/>
        <c:lblOffset val="100"/>
        <c:noMultiLvlLbl val="0"/>
      </c:catAx>
      <c:valAx>
        <c:axId val="175643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58656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ХУДОЖЕСТВЕННО-ЭСТЕТИЧЕСКОЕ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0.44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A2-40AB-A185-CF8B25B580A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7793419778754764E-2"/>
                  <c:y val="-5.9060207929135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E77-4E47-92D3-0D4831AC22E6}"/>
                </c:ext>
              </c:extLst>
            </c:dLbl>
            <c:dLbl>
              <c:idx val="1"/>
              <c:layout>
                <c:manualLayout>
                  <c:x val="2.519561318583658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E77-4E47-92D3-0D4831AC22E6}"/>
                </c:ext>
              </c:extLst>
            </c:dLbl>
            <c:dLbl>
              <c:idx val="2"/>
              <c:layout>
                <c:manualLayout>
                  <c:x val="3.7793419778754764E-2"/>
                  <c:y val="-5.9060207929135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E77-4E47-92D3-0D4831AC22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0.24</c:v>
                </c:pt>
                <c:pt idx="1">
                  <c:v>0.6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A2-40AB-A185-CF8B25B580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5800704"/>
        <c:axId val="175802240"/>
        <c:axId val="0"/>
      </c:bar3DChart>
      <c:catAx>
        <c:axId val="17580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75802240"/>
        <c:crosses val="autoZero"/>
        <c:auto val="1"/>
        <c:lblAlgn val="ctr"/>
        <c:lblOffset val="100"/>
        <c:noMultiLvlLbl val="0"/>
      </c:catAx>
      <c:valAx>
        <c:axId val="17580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75800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СФОРМИРОВАННОСТЬ ИГРОВЫХ НАВЫКОВ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-2.0582181711261395E-2"/>
                  <c:y val="-3.1906407870247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807-4BEB-A5B2-BBC11C1B2A6B}"/>
                </c:ext>
              </c:extLst>
            </c:dLbl>
            <c:dLbl>
              <c:idx val="3"/>
              <c:layout>
                <c:manualLayout>
                  <c:x val="-2.9403116730373539E-3"/>
                  <c:y val="-2.6588673225206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807-4BEB-A5B2-BBC11C1B2A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0.72</c:v>
                </c:pt>
                <c:pt idx="1">
                  <c:v>0.28000000000000003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07-4BEB-A5B2-BBC11C1B2A6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7208173592432272E-2"/>
                  <c:y val="-1.4724205202088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8E3-450C-ABD2-9585DA7F6EDE}"/>
                </c:ext>
              </c:extLst>
            </c:dLbl>
            <c:dLbl>
              <c:idx val="1"/>
              <c:layout>
                <c:manualLayout>
                  <c:x val="4.42132820877024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8E3-450C-ABD2-9585DA7F6EDE}"/>
                </c:ext>
              </c:extLst>
            </c:dLbl>
            <c:dLbl>
              <c:idx val="2"/>
              <c:layout>
                <c:manualLayout>
                  <c:x val="4.732963559257581E-2"/>
                  <c:y val="-1.8001403630270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807-4BEB-A5B2-BBC11C1B2A6B}"/>
                </c:ext>
              </c:extLst>
            </c:dLbl>
            <c:dLbl>
              <c:idx val="3"/>
              <c:layout>
                <c:manualLayout>
                  <c:x val="3.401021699054034E-2"/>
                  <c:y val="9.81613680139250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8E3-450C-ABD2-9585DA7F6E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0.18</c:v>
                </c:pt>
                <c:pt idx="1">
                  <c:v>0.82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07-4BEB-A5B2-BBC11C1B2A6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1535488"/>
        <c:axId val="161537024"/>
        <c:axId val="0"/>
      </c:bar3DChart>
      <c:catAx>
        <c:axId val="16153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1537024"/>
        <c:crosses val="autoZero"/>
        <c:auto val="1"/>
        <c:lblAlgn val="ctr"/>
        <c:lblOffset val="100"/>
        <c:noMultiLvlLbl val="0"/>
      </c:catAx>
      <c:valAx>
        <c:axId val="16153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153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ПОЗНАВАТЕЛЬНОЕ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сен.22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0.32</c:v>
                </c:pt>
                <c:pt idx="1">
                  <c:v>0.68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9-48AF-A8D4-7EA10AA4D3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май.23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E64-474F-873D-E1F13DE85086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E64-474F-873D-E1F13DE85086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E64-474F-873D-E1F13DE85086}"/>
              </c:ext>
            </c:extLst>
          </c:dPt>
          <c:dLbls>
            <c:dLbl>
              <c:idx val="0"/>
              <c:layout>
                <c:manualLayout>
                  <c:x val="2.871128014199977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E64-474F-873D-E1F13DE850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0.12</c:v>
                </c:pt>
                <c:pt idx="1">
                  <c:v>0.67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89-48AF-A8D4-7EA10AA4D33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6762496"/>
        <c:axId val="116764032"/>
        <c:axId val="0"/>
      </c:bar3DChart>
      <c:catAx>
        <c:axId val="11676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6764032"/>
        <c:crosses val="autoZero"/>
        <c:auto val="1"/>
        <c:lblAlgn val="ctr"/>
        <c:lblOffset val="100"/>
        <c:noMultiLvlLbl val="0"/>
      </c:catAx>
      <c:valAx>
        <c:axId val="116764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6762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СОЦИАЛЬНО-КОММУНИКАТИВНОЕ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сен.22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</c:v>
                </c:pt>
                <c:pt idx="1">
                  <c:v>0.6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68-4512-A04E-963ED876BE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май.23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BC9B-433F-A59C-620122633AB4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BC9B-433F-A59C-620122633AB4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BC9B-433F-A59C-620122633AB4}"/>
              </c:ext>
            </c:extLst>
          </c:dPt>
          <c:dLbls>
            <c:dLbl>
              <c:idx val="0"/>
              <c:layout>
                <c:manualLayout>
                  <c:x val="4.7031811280228132E-2"/>
                  <c:y val="-1.137866401941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C9B-433F-A59C-620122633AB4}"/>
                </c:ext>
              </c:extLst>
            </c:dLbl>
            <c:dLbl>
              <c:idx val="1"/>
              <c:layout>
                <c:manualLayout>
                  <c:x val="4.7031811280228125E-2"/>
                  <c:y val="-5.215160762914103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C9B-433F-A59C-620122633A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0.15</c:v>
                </c:pt>
                <c:pt idx="1">
                  <c:v>0.67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68-4512-A04E-963ED876BE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9309824"/>
        <c:axId val="119311360"/>
        <c:axId val="0"/>
      </c:bar3DChart>
      <c:catAx>
        <c:axId val="11930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9311360"/>
        <c:crosses val="autoZero"/>
        <c:auto val="1"/>
        <c:lblAlgn val="ctr"/>
        <c:lblOffset val="100"/>
        <c:noMultiLvlLbl val="0"/>
      </c:catAx>
      <c:valAx>
        <c:axId val="11931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9309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ФИЗИЧЕСКОЕ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сен.22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0.36</c:v>
                </c:pt>
                <c:pt idx="1">
                  <c:v>0.64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50-4440-B2D4-D00B0F0195B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май.23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1AD5-4E2B-957C-B1220B9CC786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AD5-4E2B-957C-B1220B9CC786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1AD5-4E2B-957C-B1220B9CC786}"/>
              </c:ext>
            </c:extLst>
          </c:dPt>
          <c:dLbls>
            <c:dLbl>
              <c:idx val="0"/>
              <c:layout>
                <c:manualLayout>
                  <c:x val="2.6838805350130189E-2"/>
                  <c:y val="-5.9060207929135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AD5-4E2B-957C-B1220B9CC786}"/>
                </c:ext>
              </c:extLst>
            </c:dLbl>
            <c:dLbl>
              <c:idx val="2"/>
              <c:layout>
                <c:manualLayout>
                  <c:x val="2.3004690300111583E-2"/>
                  <c:y val="-1.7718062378740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AD5-4E2B-957C-B1220B9CC7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0.12</c:v>
                </c:pt>
                <c:pt idx="1">
                  <c:v>0.7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50-4440-B2D4-D00B0F0195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9366400"/>
        <c:axId val="119367936"/>
        <c:axId val="0"/>
      </c:bar3DChart>
      <c:catAx>
        <c:axId val="11936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9367936"/>
        <c:crosses val="autoZero"/>
        <c:auto val="1"/>
        <c:lblAlgn val="ctr"/>
        <c:lblOffset val="100"/>
        <c:noMultiLvlLbl val="0"/>
      </c:catAx>
      <c:valAx>
        <c:axId val="119367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9366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РЕЧЕВОЕ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сен.22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0.42</c:v>
                </c:pt>
                <c:pt idx="1">
                  <c:v>0.57999999999999996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8A-420F-8474-6F9877F26BC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май.23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94435272524371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D50-49F0-BFF9-CA16CE261B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0.18</c:v>
                </c:pt>
                <c:pt idx="1">
                  <c:v>0.7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8A-420F-8474-6F9877F26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8656384"/>
        <c:axId val="175643264"/>
        <c:axId val="0"/>
      </c:bar3DChart>
      <c:catAx>
        <c:axId val="158656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75643264"/>
        <c:crosses val="autoZero"/>
        <c:auto val="1"/>
        <c:lblAlgn val="ctr"/>
        <c:lblOffset val="100"/>
        <c:noMultiLvlLbl val="0"/>
      </c:catAx>
      <c:valAx>
        <c:axId val="175643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58656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ХУДОЖЕСТВЕННО-ЭСТЕТИЧЕСКОЕ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сен.22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0.32</c:v>
                </c:pt>
                <c:pt idx="1">
                  <c:v>0.68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A2-40AB-A185-CF8B25B580A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май.23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7793419778754764E-2"/>
                  <c:y val="-5.9060207929135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E77-4E47-92D3-0D4831AC22E6}"/>
                </c:ext>
              </c:extLst>
            </c:dLbl>
            <c:dLbl>
              <c:idx val="1"/>
              <c:layout>
                <c:manualLayout>
                  <c:x val="2.519561318583658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E77-4E47-92D3-0D4831AC22E6}"/>
                </c:ext>
              </c:extLst>
            </c:dLbl>
            <c:dLbl>
              <c:idx val="2"/>
              <c:layout>
                <c:manualLayout>
                  <c:x val="3.7793419778754764E-2"/>
                  <c:y val="-5.9060207929135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E77-4E47-92D3-0D4831AC22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0.12</c:v>
                </c:pt>
                <c:pt idx="1">
                  <c:v>0.67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A2-40AB-A185-CF8B25B580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5800704"/>
        <c:axId val="175802240"/>
        <c:axId val="0"/>
      </c:bar3DChart>
      <c:catAx>
        <c:axId val="17580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75802240"/>
        <c:crosses val="autoZero"/>
        <c:auto val="1"/>
        <c:lblAlgn val="ctr"/>
        <c:lblOffset val="100"/>
        <c:noMultiLvlLbl val="0"/>
      </c:catAx>
      <c:valAx>
        <c:axId val="17580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75800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СФОРМИРОВАННОСТЬ ИГРОВЫХ НАВЫКОВ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сен.22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-2.0582181711261395E-2"/>
                  <c:y val="-3.1906407870247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807-4BEB-A5B2-BBC11C1B2A6B}"/>
                </c:ext>
              </c:extLst>
            </c:dLbl>
            <c:dLbl>
              <c:idx val="3"/>
              <c:layout>
                <c:manualLayout>
                  <c:x val="-2.9403116730373539E-3"/>
                  <c:y val="-2.6588673225206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807-4BEB-A5B2-BBC11C1B2A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0.12</c:v>
                </c:pt>
                <c:pt idx="1">
                  <c:v>0.82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07-4BEB-A5B2-BBC11C1B2A6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май.23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7208173592432272E-2"/>
                  <c:y val="-1.4724205202088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8E3-450C-ABD2-9585DA7F6EDE}"/>
                </c:ext>
              </c:extLst>
            </c:dLbl>
            <c:dLbl>
              <c:idx val="1"/>
              <c:layout>
                <c:manualLayout>
                  <c:x val="4.42132820877024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8E3-450C-ABD2-9585DA7F6EDE}"/>
                </c:ext>
              </c:extLst>
            </c:dLbl>
            <c:dLbl>
              <c:idx val="2"/>
              <c:layout>
                <c:manualLayout>
                  <c:x val="4.732963559257581E-2"/>
                  <c:y val="-1.8001403630270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807-4BEB-A5B2-BBC11C1B2A6B}"/>
                </c:ext>
              </c:extLst>
            </c:dLbl>
            <c:dLbl>
              <c:idx val="3"/>
              <c:layout>
                <c:manualLayout>
                  <c:x val="3.401021699054034E-2"/>
                  <c:y val="9.81613680139250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8E3-450C-ABD2-9585DA7F6E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</c:v>
                </c:pt>
                <c:pt idx="1">
                  <c:v>0.76</c:v>
                </c:pt>
                <c:pt idx="2">
                  <c:v>0.24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07-4BEB-A5B2-BBC11C1B2A6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1535488"/>
        <c:axId val="161537024"/>
        <c:axId val="0"/>
      </c:bar3DChart>
      <c:catAx>
        <c:axId val="16153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1537024"/>
        <c:crosses val="autoZero"/>
        <c:auto val="1"/>
        <c:lblAlgn val="ctr"/>
        <c:lblOffset val="100"/>
        <c:noMultiLvlLbl val="0"/>
      </c:catAx>
      <c:valAx>
        <c:axId val="16153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153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ПОЗНАВАТЕЛЬНОЕ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сен.23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</c:v>
                </c:pt>
                <c:pt idx="1">
                  <c:v>0.56000000000000005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9-48AF-A8D4-7EA10AA4D3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7112801419997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D2A-43C6-878C-505063B4A9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0.15</c:v>
                </c:pt>
                <c:pt idx="1">
                  <c:v>0.62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89-48AF-A8D4-7EA10AA4D33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5361152"/>
        <c:axId val="165362688"/>
        <c:axId val="0"/>
      </c:bar3DChart>
      <c:catAx>
        <c:axId val="16536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362688"/>
        <c:crosses val="autoZero"/>
        <c:auto val="1"/>
        <c:lblAlgn val="ctr"/>
        <c:lblOffset val="100"/>
        <c:noMultiLvlLbl val="0"/>
      </c:catAx>
      <c:valAx>
        <c:axId val="165362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36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СОЦИАЛЬНО-КОММУНИКАТИВНОЕ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0.28000000000000008</c:v>
                </c:pt>
                <c:pt idx="1">
                  <c:v>0.54</c:v>
                </c:pt>
                <c:pt idx="2">
                  <c:v>0.18000000000000005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68-4512-A04E-963ED876BE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776178393756031E-2"/>
                  <c:y val="-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4A9-4323-80F1-09D7B8E3C29E}"/>
                </c:ext>
              </c:extLst>
            </c:dLbl>
            <c:dLbl>
              <c:idx val="1"/>
              <c:layout>
                <c:manualLayout>
                  <c:x val="4.9862828145014484E-2"/>
                  <c:y val="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4A9-4323-80F1-09D7B8E3C29E}"/>
                </c:ext>
              </c:extLst>
            </c:dLbl>
            <c:dLbl>
              <c:idx val="2"/>
              <c:layout>
                <c:manualLayout>
                  <c:x val="4.5707592466263269E-2"/>
                  <c:y val="-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4A9-4323-80F1-09D7B8E3C2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</c:v>
                </c:pt>
                <c:pt idx="1">
                  <c:v>0.68</c:v>
                </c:pt>
                <c:pt idx="2">
                  <c:v>0.32000000000000012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68-4512-A04E-963ED876BE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3593600"/>
        <c:axId val="163595392"/>
        <c:axId val="0"/>
      </c:bar3DChart>
      <c:catAx>
        <c:axId val="163593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595392"/>
        <c:crosses val="autoZero"/>
        <c:auto val="1"/>
        <c:lblAlgn val="ctr"/>
        <c:lblOffset val="100"/>
        <c:noMultiLvlLbl val="0"/>
      </c:catAx>
      <c:valAx>
        <c:axId val="163595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593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296072041378132"/>
          <c:y val="0.86934919417555834"/>
          <c:w val="0.45598081694626563"/>
          <c:h val="9.651481376621257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СОЦИАЛЬНО-КОММУНИКАТИВНОЕ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сен.23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0.38</c:v>
                </c:pt>
                <c:pt idx="1">
                  <c:v>0.57999999999999996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68-4512-A04E-963ED876BE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7031811280228132E-2"/>
                  <c:y val="-1.1378664019410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F19-43A1-8356-1A49530ACC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0.12</c:v>
                </c:pt>
                <c:pt idx="1">
                  <c:v>0.73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68-4512-A04E-963ED876BE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5650816"/>
        <c:axId val="165652352"/>
        <c:axId val="0"/>
      </c:bar3DChart>
      <c:catAx>
        <c:axId val="16565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652352"/>
        <c:crosses val="autoZero"/>
        <c:auto val="1"/>
        <c:lblAlgn val="ctr"/>
        <c:lblOffset val="100"/>
        <c:noMultiLvlLbl val="0"/>
      </c:catAx>
      <c:valAx>
        <c:axId val="165652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650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ФИЗИЧЕСКОЕ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сен.23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0.64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50-4440-B2D4-D00B0F0195B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838805350130193E-2"/>
                  <c:y val="-5.9060207929135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D3D-48DA-8B68-9D6D04F08F3E}"/>
                </c:ext>
              </c:extLst>
            </c:dLbl>
            <c:dLbl>
              <c:idx val="2"/>
              <c:layout>
                <c:manualLayout>
                  <c:x val="2.3004690300111583E-2"/>
                  <c:y val="-1.7718062378740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D3D-48DA-8B68-9D6D04F08F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0.04</c:v>
                </c:pt>
                <c:pt idx="1">
                  <c:v>0.78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50-4440-B2D4-D00B0F0195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5731712"/>
        <c:axId val="165733504"/>
        <c:axId val="0"/>
      </c:bar3DChart>
      <c:catAx>
        <c:axId val="16573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733504"/>
        <c:crosses val="autoZero"/>
        <c:auto val="1"/>
        <c:lblAlgn val="ctr"/>
        <c:lblOffset val="100"/>
        <c:noMultiLvlLbl val="0"/>
      </c:catAx>
      <c:valAx>
        <c:axId val="16573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731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РЕЧЕВОЕ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сен.22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0.38</c:v>
                </c:pt>
                <c:pt idx="1">
                  <c:v>0.62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8A-420F-8474-6F9877F26BC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94435272524371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78B-4DC9-8892-F8E0E021A4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0.21</c:v>
                </c:pt>
                <c:pt idx="1">
                  <c:v>0.67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8A-420F-8474-6F9877F26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5926784"/>
        <c:axId val="165928320"/>
        <c:axId val="0"/>
      </c:bar3DChart>
      <c:catAx>
        <c:axId val="16592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928320"/>
        <c:crosses val="autoZero"/>
        <c:auto val="1"/>
        <c:lblAlgn val="ctr"/>
        <c:lblOffset val="100"/>
        <c:noMultiLvlLbl val="0"/>
      </c:catAx>
      <c:valAx>
        <c:axId val="165928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5926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ХУДОЖЕСТВЕННО-ЭСТЕТИЧЕСКОЕ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сен.23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0.68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A2-40AB-A185-CF8B25B580A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7793419778754764E-2"/>
                  <c:y val="-5.9060207929135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6B-402B-B4B4-45B04ADB9315}"/>
                </c:ext>
              </c:extLst>
            </c:dLbl>
            <c:dLbl>
              <c:idx val="1"/>
              <c:layout>
                <c:manualLayout>
                  <c:x val="2.519561318583658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66B-402B-B4B4-45B04ADB9315}"/>
                </c:ext>
              </c:extLst>
            </c:dLbl>
            <c:dLbl>
              <c:idx val="2"/>
              <c:layout>
                <c:manualLayout>
                  <c:x val="3.7793419778754764E-2"/>
                  <c:y val="-5.9060207929135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66B-402B-B4B4-45B04ADB93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0.12</c:v>
                </c:pt>
                <c:pt idx="1">
                  <c:v>0.67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A2-40AB-A185-CF8B25B580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6140160"/>
        <c:axId val="166162432"/>
        <c:axId val="0"/>
      </c:bar3DChart>
      <c:catAx>
        <c:axId val="16614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6162432"/>
        <c:crosses val="autoZero"/>
        <c:auto val="1"/>
        <c:lblAlgn val="ctr"/>
        <c:lblOffset val="100"/>
        <c:noMultiLvlLbl val="0"/>
      </c:catAx>
      <c:valAx>
        <c:axId val="16616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6140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СФОРМИРОВАННОСТЬ ИГРОВЫХ НАВЫКОВ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сен.23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-2.0582181711261395E-2"/>
                  <c:y val="-3.1906407870247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807-4BEB-A5B2-BBC11C1B2A6B}"/>
                </c:ext>
              </c:extLst>
            </c:dLbl>
            <c:dLbl>
              <c:idx val="3"/>
              <c:layout>
                <c:manualLayout>
                  <c:x val="-2.9403116730373552E-3"/>
                  <c:y val="-2.6588673225206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807-4BEB-A5B2-BBC11C1B2A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</c:v>
                </c:pt>
                <c:pt idx="1">
                  <c:v>0.64</c:v>
                </c:pt>
                <c:pt idx="2">
                  <c:v>0.36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07-4BEB-A5B2-BBC11C1B2A6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май.24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7208173592432272E-2"/>
                  <c:y val="-1.472420520208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44C-48D1-A919-E0386D0A12EF}"/>
                </c:ext>
              </c:extLst>
            </c:dLbl>
            <c:dLbl>
              <c:idx val="1"/>
              <c:layout>
                <c:manualLayout>
                  <c:x val="4.4213282087702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44C-48D1-A919-E0386D0A12EF}"/>
                </c:ext>
              </c:extLst>
            </c:dLbl>
            <c:dLbl>
              <c:idx val="2"/>
              <c:layout>
                <c:manualLayout>
                  <c:x val="4.732963559257581E-2"/>
                  <c:y val="-1.8001403630270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807-4BEB-A5B2-BBC11C1B2A6B}"/>
                </c:ext>
              </c:extLst>
            </c:dLbl>
            <c:dLbl>
              <c:idx val="3"/>
              <c:layout>
                <c:manualLayout>
                  <c:x val="3.401021699054034E-2"/>
                  <c:y val="9.8161368013925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44C-48D1-A919-E0386D0A12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</c:v>
                </c:pt>
                <c:pt idx="1">
                  <c:v>0.12</c:v>
                </c:pt>
                <c:pt idx="2">
                  <c:v>0.7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07-4BEB-A5B2-BBC11C1B2A6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6272384"/>
        <c:axId val="166274176"/>
        <c:axId val="0"/>
      </c:bar3DChart>
      <c:catAx>
        <c:axId val="16627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6274176"/>
        <c:crosses val="autoZero"/>
        <c:auto val="1"/>
        <c:lblAlgn val="ctr"/>
        <c:lblOffset val="100"/>
        <c:noMultiLvlLbl val="0"/>
      </c:catAx>
      <c:valAx>
        <c:axId val="166274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6272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ПОЗНАВАТЕЛЬНОЕ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</c:v>
                </c:pt>
                <c:pt idx="1">
                  <c:v>0.62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9-48AF-A8D4-7EA10AA4D3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май.25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4609668693142649E-2"/>
                  <c:y val="-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3DA-443A-AE74-51AE5759F28E}"/>
                </c:ext>
              </c:extLst>
            </c:dLbl>
            <c:dLbl>
              <c:idx val="1"/>
              <c:layout>
                <c:manualLayout>
                  <c:x val="4.10161144885709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3DA-443A-AE74-51AE5759F28E}"/>
                </c:ext>
              </c:extLst>
            </c:dLbl>
            <c:dLbl>
              <c:idx val="2"/>
              <c:layout>
                <c:manualLayout>
                  <c:x val="2.8711280141999741E-2"/>
                  <c:y val="-1.1378664019410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3DA-443A-AE74-51AE5759F2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</c:v>
                </c:pt>
                <c:pt idx="1">
                  <c:v>0.64</c:v>
                </c:pt>
                <c:pt idx="2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89-48AF-A8D4-7EA10AA4D33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6960128"/>
        <c:axId val="166970112"/>
        <c:axId val="0"/>
      </c:bar3DChart>
      <c:catAx>
        <c:axId val="16696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6970112"/>
        <c:crosses val="autoZero"/>
        <c:auto val="1"/>
        <c:lblAlgn val="ctr"/>
        <c:lblOffset val="100"/>
        <c:noMultiLvlLbl val="0"/>
      </c:catAx>
      <c:valAx>
        <c:axId val="166970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696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472633531674843"/>
          <c:y val="0.86934919417555845"/>
          <c:w val="0.52230695297421736"/>
          <c:h val="9.6514813766212598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СОЦИАЛЬНО-КОММУНИКАТИВНОЕ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0.32</c:v>
                </c:pt>
                <c:pt idx="1">
                  <c:v>0.56000000000000005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68-4512-A04E-963ED876BE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май.25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776178393756031E-2"/>
                  <c:y val="-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03A-42A4-91CA-31C109085E26}"/>
                </c:ext>
              </c:extLst>
            </c:dLbl>
            <c:dLbl>
              <c:idx val="1"/>
              <c:layout>
                <c:manualLayout>
                  <c:x val="4.9862828145014491E-2"/>
                  <c:y val="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03A-42A4-91CA-31C109085E26}"/>
                </c:ext>
              </c:extLst>
            </c:dLbl>
            <c:dLbl>
              <c:idx val="2"/>
              <c:layout>
                <c:manualLayout>
                  <c:x val="4.5707592466263276E-2"/>
                  <c:y val="-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03A-42A4-91CA-31C109085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</c:v>
                </c:pt>
                <c:pt idx="1">
                  <c:v>0.78</c:v>
                </c:pt>
                <c:pt idx="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68-4512-A04E-963ED876BE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7222272"/>
        <c:axId val="167236352"/>
        <c:axId val="0"/>
      </c:bar3DChart>
      <c:catAx>
        <c:axId val="16722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7236352"/>
        <c:crosses val="autoZero"/>
        <c:auto val="1"/>
        <c:lblAlgn val="ctr"/>
        <c:lblOffset val="100"/>
        <c:noMultiLvlLbl val="0"/>
      </c:catAx>
      <c:valAx>
        <c:axId val="167236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722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296072041378132"/>
          <c:y val="0.86934919417555845"/>
          <c:w val="0.45598081694626574"/>
          <c:h val="9.6514813766212598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ФИЗИЧЕСКОЕ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0.56999999999999995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50-4440-B2D4-D00B0F0195B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май.25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984349565024182E-2"/>
                  <c:y val="-1.7718062378740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006-4E13-AA97-C100DDE59F3B}"/>
                </c:ext>
              </c:extLst>
            </c:dLbl>
            <c:dLbl>
              <c:idx val="1"/>
              <c:layout>
                <c:manualLayout>
                  <c:x val="3.83411505001859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006-4E13-AA97-C100DDE59F3B}"/>
                </c:ext>
              </c:extLst>
            </c:dLbl>
            <c:dLbl>
              <c:idx val="2"/>
              <c:layout>
                <c:manualLayout>
                  <c:x val="4.2175265550204545E-2"/>
                  <c:y val="-1.18120415858270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006-4E13-AA97-C100DDE59F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</c:v>
                </c:pt>
                <c:pt idx="1">
                  <c:v>0.68</c:v>
                </c:pt>
                <c:pt idx="2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50-4440-B2D4-D00B0F0195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7312384"/>
        <c:axId val="167314176"/>
        <c:axId val="0"/>
      </c:bar3DChart>
      <c:catAx>
        <c:axId val="16731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7314176"/>
        <c:crosses val="autoZero"/>
        <c:auto val="1"/>
        <c:lblAlgn val="ctr"/>
        <c:lblOffset val="100"/>
        <c:noMultiLvlLbl val="0"/>
      </c:catAx>
      <c:valAx>
        <c:axId val="167314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7312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80471010467519"/>
          <c:y val="0.86437311542131789"/>
          <c:w val="0.49974580119117201"/>
          <c:h val="0.10019075982120121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200"/>
            </a:pPr>
            <a:r>
              <a:rPr lang="ru-RU" sz="1200"/>
              <a:t>РЕЧЕВОЕ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0.42</c:v>
                </c:pt>
                <c:pt idx="1">
                  <c:v>0.57999999999999996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8A-420F-8474-6F9877F26BC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май.25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1831956986277787E-2"/>
                  <c:y val="-5.9352201102081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10B-4B25-9E28-98FA481E27BD}"/>
                </c:ext>
              </c:extLst>
            </c:dLbl>
            <c:dLbl>
              <c:idx val="1"/>
              <c:layout>
                <c:manualLayout>
                  <c:x val="3.4554637990851865E-2"/>
                  <c:y val="-5.93522011020822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10B-4B25-9E28-98FA481E27BD}"/>
                </c:ext>
              </c:extLst>
            </c:dLbl>
            <c:dLbl>
              <c:idx val="2"/>
              <c:layout>
                <c:manualLayout>
                  <c:x val="3.0235308241995249E-2"/>
                  <c:y val="-8.90283016531225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091946626688492"/>
                      <c:h val="0.129387798402537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10B-4B25-9E28-98FA481E27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0.08</c:v>
                </c:pt>
                <c:pt idx="1">
                  <c:v>0.7</c:v>
                </c:pt>
                <c:pt idx="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8A-420F-8474-6F9877F26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7371904"/>
        <c:axId val="167373440"/>
        <c:axId val="0"/>
      </c:bar3DChart>
      <c:catAx>
        <c:axId val="167371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7373440"/>
        <c:crosses val="autoZero"/>
        <c:auto val="1"/>
        <c:lblAlgn val="ctr"/>
        <c:lblOffset val="100"/>
        <c:noMultiLvlLbl val="0"/>
      </c:catAx>
      <c:valAx>
        <c:axId val="167373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7371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200"/>
            </a:pPr>
            <a:r>
              <a:rPr lang="ru-RU" sz="1200" dirty="0"/>
              <a:t>ХУДОЖЕСТВЕННО-ЭСТЕТИЧЕСКОЕ РАЗВИТИЕ</a:t>
            </a:r>
          </a:p>
        </c:rich>
      </c:tx>
      <c:layout>
        <c:manualLayout>
          <c:xMode val="edge"/>
          <c:yMode val="edge"/>
          <c:x val="0.20394987678136797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0.28000000000000003</c:v>
                </c:pt>
                <c:pt idx="1">
                  <c:v>0.6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A2-40AB-A185-CF8B25B580A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май.25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067144054701006E-2"/>
                  <c:y val="-5.70538044330357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93B-4CB4-A168-E6E84224F50B}"/>
                </c:ext>
              </c:extLst>
            </c:dLbl>
            <c:dLbl>
              <c:idx val="1"/>
              <c:layout>
                <c:manualLayout>
                  <c:x val="3.6075537061538696E-2"/>
                  <c:y val="-2.2821521773214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93B-4CB4-A168-E6E84224F50B}"/>
                </c:ext>
              </c:extLst>
            </c:dLbl>
            <c:dLbl>
              <c:idx val="2"/>
              <c:layout>
                <c:manualLayout>
                  <c:x val="4.4092323075213921E-2"/>
                  <c:y val="-1.1410760886607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93B-4CB4-A168-E6E84224F5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</c:v>
                </c:pt>
                <c:pt idx="1">
                  <c:v>0.74</c:v>
                </c:pt>
                <c:pt idx="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A2-40AB-A185-CF8B25B580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3982336"/>
        <c:axId val="164399744"/>
        <c:axId val="0"/>
      </c:bar3DChart>
      <c:catAx>
        <c:axId val="163982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4399744"/>
        <c:crosses val="autoZero"/>
        <c:auto val="1"/>
        <c:lblAlgn val="ctr"/>
        <c:lblOffset val="100"/>
        <c:noMultiLvlLbl val="0"/>
      </c:catAx>
      <c:valAx>
        <c:axId val="16439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982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ФИЗИЧЕСКОЕ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0.32000000000000012</c:v>
                </c:pt>
                <c:pt idx="1">
                  <c:v>0.56000000000000005</c:v>
                </c:pt>
                <c:pt idx="2">
                  <c:v>0.12000000000000002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50-4440-B2D4-D00B0F0195B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9843495650241799E-2"/>
                  <c:y val="-1.7718062378740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EDC-4F83-822E-BFD0EC43A200}"/>
                </c:ext>
              </c:extLst>
            </c:dLbl>
            <c:dLbl>
              <c:idx val="1"/>
              <c:layout>
                <c:manualLayout>
                  <c:x val="3.83411505001859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EDC-4F83-822E-BFD0EC43A200}"/>
                </c:ext>
              </c:extLst>
            </c:dLbl>
            <c:dLbl>
              <c:idx val="2"/>
              <c:layout>
                <c:manualLayout>
                  <c:x val="4.2175265550204552E-2"/>
                  <c:y val="-1.1812041585827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EDC-4F83-822E-BFD0EC43A2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8.0000000000000029E-2</c:v>
                </c:pt>
                <c:pt idx="1">
                  <c:v>0.68</c:v>
                </c:pt>
                <c:pt idx="2">
                  <c:v>0.24000000000000005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50-4440-B2D4-D00B0F0195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3539584"/>
        <c:axId val="163549568"/>
        <c:axId val="0"/>
      </c:bar3DChart>
      <c:catAx>
        <c:axId val="16353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549568"/>
        <c:crosses val="autoZero"/>
        <c:auto val="1"/>
        <c:lblAlgn val="ctr"/>
        <c:lblOffset val="100"/>
        <c:noMultiLvlLbl val="0"/>
      </c:catAx>
      <c:valAx>
        <c:axId val="16354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539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80471010467508"/>
          <c:y val="0.86437311542131789"/>
          <c:w val="0.49974580119117201"/>
          <c:h val="0.10019075982120119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СФОРМИРОВАННОСТЬ ИГРОВЫХ НАВЫКОВ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-6.5524781265898103E-3"/>
                  <c:y val="-4.5451075078972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711-4D1F-A653-0ECCA0FB3909}"/>
                </c:ext>
              </c:extLst>
            </c:dLbl>
            <c:dLbl>
              <c:idx val="2"/>
              <c:layout>
                <c:manualLayout>
                  <c:x val="-9.2482811353638737E-4"/>
                  <c:y val="-1.6756057757460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807-4BEB-A5B2-BBC11C1B2A6B}"/>
                </c:ext>
              </c:extLst>
            </c:dLbl>
            <c:dLbl>
              <c:idx val="3"/>
              <c:layout>
                <c:manualLayout>
                  <c:x val="-2.940311673037356E-3"/>
                  <c:y val="-2.6588673225206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807-4BEB-A5B2-BBC11C1B2A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</c:v>
                </c:pt>
                <c:pt idx="1">
                  <c:v>0.08</c:v>
                </c:pt>
                <c:pt idx="2">
                  <c:v>0.74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07-4BEB-A5B2-BBC11C1B2A6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май.25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762390632948751E-2"/>
                  <c:y val="-5.0501194532191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711-4D1F-A653-0ECCA0FB3909}"/>
                </c:ext>
              </c:extLst>
            </c:dLbl>
            <c:dLbl>
              <c:idx val="1"/>
              <c:layout>
                <c:manualLayout>
                  <c:x val="3.276213266136898E-2"/>
                  <c:y val="-1.5150358359657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629737519076995E-2"/>
                      <c:h val="0.11009260408017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711-4D1F-A653-0ECCA0FB3909}"/>
                </c:ext>
              </c:extLst>
            </c:dLbl>
            <c:dLbl>
              <c:idx val="2"/>
              <c:layout>
                <c:manualLayout>
                  <c:x val="4.6456038031202192E-2"/>
                  <c:y val="-2.2341410343280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807-4BEB-A5B2-BBC11C1B2A6B}"/>
                </c:ext>
              </c:extLst>
            </c:dLbl>
            <c:dLbl>
              <c:idx val="3"/>
              <c:layout>
                <c:manualLayout>
                  <c:x val="2.620991250635904E-2"/>
                  <c:y val="-4.629222688275416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2DD-49D6-B512-16A374632A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0.52</c:v>
                </c:pt>
                <c:pt idx="3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07-4BEB-A5B2-BBC11C1B2A6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8834560"/>
        <c:axId val="168836096"/>
        <c:axId val="0"/>
      </c:bar3DChart>
      <c:catAx>
        <c:axId val="168834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8836096"/>
        <c:crosses val="autoZero"/>
        <c:auto val="1"/>
        <c:lblAlgn val="ctr"/>
        <c:lblOffset val="100"/>
        <c:noMultiLvlLbl val="0"/>
      </c:catAx>
      <c:valAx>
        <c:axId val="16883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8834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200"/>
            </a:pPr>
            <a:r>
              <a:rPr lang="ru-RU" sz="1200"/>
              <a:t>РЕЧЕВОЕ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0.38000000000000012</c:v>
                </c:pt>
                <c:pt idx="1">
                  <c:v>0.58000000000000007</c:v>
                </c:pt>
                <c:pt idx="2">
                  <c:v>4.0000000000000015E-2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8A-420F-8474-6F9877F26BC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1831956986277787E-2"/>
                  <c:y val="-5.93522011020816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10B-4B25-9E28-98FA481E27BD}"/>
                </c:ext>
              </c:extLst>
            </c:dLbl>
            <c:dLbl>
              <c:idx val="1"/>
              <c:layout>
                <c:manualLayout>
                  <c:x val="3.4554637990851865E-2"/>
                  <c:y val="-5.9352201102082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10B-4B25-9E28-98FA481E27BD}"/>
                </c:ext>
              </c:extLst>
            </c:dLbl>
            <c:dLbl>
              <c:idx val="2"/>
              <c:layout>
                <c:manualLayout>
                  <c:x val="3.0235308241995246E-2"/>
                  <c:y val="-8.90283016531224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091946626688492"/>
                      <c:h val="0.129387798402537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10B-4B25-9E28-98FA481E27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0.12000000000000002</c:v>
                </c:pt>
                <c:pt idx="1">
                  <c:v>0.7300000000000002</c:v>
                </c:pt>
                <c:pt idx="2">
                  <c:v>0.15000000000000005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8A-420F-8474-6F9877F26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3768192"/>
        <c:axId val="163769728"/>
        <c:axId val="0"/>
      </c:bar3DChart>
      <c:catAx>
        <c:axId val="163768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769728"/>
        <c:crosses val="autoZero"/>
        <c:auto val="1"/>
        <c:lblAlgn val="ctr"/>
        <c:lblOffset val="100"/>
        <c:noMultiLvlLbl val="0"/>
      </c:catAx>
      <c:valAx>
        <c:axId val="16376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3768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200"/>
            </a:pPr>
            <a:r>
              <a:rPr lang="ru-RU" sz="1200" dirty="0"/>
              <a:t>ХУДОЖЕСТВЕННО-ЭСТЕТИЧЕСКОЕ РАЗВИТИЕ</a:t>
            </a:r>
          </a:p>
        </c:rich>
      </c:tx>
      <c:layout>
        <c:manualLayout>
          <c:xMode val="edge"/>
          <c:yMode val="edge"/>
          <c:x val="0.20394987678136794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0.28000000000000008</c:v>
                </c:pt>
                <c:pt idx="1">
                  <c:v>0.62000000000000022</c:v>
                </c:pt>
                <c:pt idx="2">
                  <c:v>8.0000000000000029E-2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A2-40AB-A185-CF8B25B580A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067144054701006E-2"/>
                  <c:y val="-5.7053804433035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846-4412-9DA7-ED6D4F26EF0D}"/>
                </c:ext>
              </c:extLst>
            </c:dLbl>
            <c:dLbl>
              <c:idx val="1"/>
              <c:layout>
                <c:manualLayout>
                  <c:x val="3.6075537061538696E-2"/>
                  <c:y val="-2.2821521773214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846-4412-9DA7-ED6D4F26EF0D}"/>
                </c:ext>
              </c:extLst>
            </c:dLbl>
            <c:dLbl>
              <c:idx val="2"/>
              <c:layout>
                <c:manualLayout>
                  <c:x val="4.4092323075213907E-2"/>
                  <c:y val="-1.14107608866071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846-4412-9DA7-ED6D4F26EF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</c:v>
                </c:pt>
                <c:pt idx="1">
                  <c:v>0.76000000000000023</c:v>
                </c:pt>
                <c:pt idx="2">
                  <c:v>0.24000000000000005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A2-40AB-A185-CF8B25B580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4266752"/>
        <c:axId val="164268288"/>
        <c:axId val="0"/>
      </c:bar3DChart>
      <c:catAx>
        <c:axId val="16426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4268288"/>
        <c:crosses val="autoZero"/>
        <c:auto val="1"/>
        <c:lblAlgn val="ctr"/>
        <c:lblOffset val="100"/>
        <c:noMultiLvlLbl val="0"/>
      </c:catAx>
      <c:valAx>
        <c:axId val="16426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4266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СФОРМИРОВАННОСТЬ ИГРОВЫХ НАВЫКОВ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-6.5524781265898103E-3"/>
                  <c:y val="-4.5451075078972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711-4D1F-A653-0ECCA0FB3909}"/>
                </c:ext>
              </c:extLst>
            </c:dLbl>
            <c:dLbl>
              <c:idx val="2"/>
              <c:layout>
                <c:manualLayout>
                  <c:x val="-9.2482811353638758E-4"/>
                  <c:y val="-1.6756057757460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807-4BEB-A5B2-BBC11C1B2A6B}"/>
                </c:ext>
              </c:extLst>
            </c:dLbl>
            <c:dLbl>
              <c:idx val="3"/>
              <c:layout>
                <c:manualLayout>
                  <c:x val="-2.9403116730373552E-3"/>
                  <c:y val="-2.6588673225206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807-4BEB-A5B2-BBC11C1B2A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</c:v>
                </c:pt>
                <c:pt idx="1">
                  <c:v>0.12000000000000002</c:v>
                </c:pt>
                <c:pt idx="2">
                  <c:v>0.7300000000000002</c:v>
                </c:pt>
                <c:pt idx="3">
                  <c:v>0.15000000000000005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07-4BEB-A5B2-BBC11C1B2A6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762390632948751E-2"/>
                  <c:y val="-5.0501194532191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711-4D1F-A653-0ECCA0FB3909}"/>
                </c:ext>
              </c:extLst>
            </c:dLbl>
            <c:dLbl>
              <c:idx val="1"/>
              <c:layout>
                <c:manualLayout>
                  <c:x val="3.2762132661368973E-2"/>
                  <c:y val="-1.51503583596575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629737519076995E-2"/>
                      <c:h val="0.11009260408017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711-4D1F-A653-0ECCA0FB3909}"/>
                </c:ext>
              </c:extLst>
            </c:dLbl>
            <c:dLbl>
              <c:idx val="2"/>
              <c:layout>
                <c:manualLayout>
                  <c:x val="4.6456038031202192E-2"/>
                  <c:y val="-2.2341410343280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807-4BEB-A5B2-BBC11C1B2A6B}"/>
                </c:ext>
              </c:extLst>
            </c:dLbl>
            <c:dLbl>
              <c:idx val="3"/>
              <c:layout>
                <c:manualLayout>
                  <c:x val="2.6209912506359023E-2"/>
                  <c:y val="-4.629222688275412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59E-4EAD-82F0-2A9981A377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 уровень</c:v>
                </c:pt>
                <c:pt idx="1">
                  <c:v>II уровень</c:v>
                </c:pt>
                <c:pt idx="2">
                  <c:v>III уровень</c:v>
                </c:pt>
                <c:pt idx="3">
                  <c:v>IV уровень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0.55000000000000004</c:v>
                </c:pt>
                <c:pt idx="3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07-4BEB-A5B2-BBC11C1B2A6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4407168"/>
        <c:axId val="164429824"/>
        <c:axId val="0"/>
      </c:bar3DChart>
      <c:catAx>
        <c:axId val="164407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4429824"/>
        <c:crosses val="autoZero"/>
        <c:auto val="1"/>
        <c:lblAlgn val="ctr"/>
        <c:lblOffset val="100"/>
        <c:noMultiLvlLbl val="0"/>
      </c:catAx>
      <c:valAx>
        <c:axId val="164429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64407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ПОЗНАВАТЕЛЬНОЕ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0.44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9-48AF-A8D4-7EA10AA4D3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E64-474F-873D-E1F13DE8508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E64-474F-873D-E1F13DE8508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E64-474F-873D-E1F13DE85086}"/>
              </c:ext>
            </c:extLst>
          </c:dPt>
          <c:dLbls>
            <c:dLbl>
              <c:idx val="0"/>
              <c:layout>
                <c:manualLayout>
                  <c:x val="2.871128014199977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E64-474F-873D-E1F13DE850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0.23</c:v>
                </c:pt>
                <c:pt idx="1">
                  <c:v>0.62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89-48AF-A8D4-7EA10AA4D33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6762496"/>
        <c:axId val="116764032"/>
        <c:axId val="0"/>
      </c:bar3DChart>
      <c:catAx>
        <c:axId val="11676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6764032"/>
        <c:crosses val="autoZero"/>
        <c:auto val="1"/>
        <c:lblAlgn val="ctr"/>
        <c:lblOffset val="100"/>
        <c:noMultiLvlLbl val="0"/>
      </c:catAx>
      <c:valAx>
        <c:axId val="116764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6762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СОЦИАЛЬНО-КОММУНИКАТИВНОЕ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0.68</c:v>
                </c:pt>
                <c:pt idx="1">
                  <c:v>0.32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68-4512-A04E-963ED876BE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BC9B-433F-A59C-620122633AB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BC9B-433F-A59C-620122633AB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BC9B-433F-A59C-620122633AB4}"/>
              </c:ext>
            </c:extLst>
          </c:dPt>
          <c:dLbls>
            <c:dLbl>
              <c:idx val="0"/>
              <c:layout>
                <c:manualLayout>
                  <c:x val="4.7031811280228132E-2"/>
                  <c:y val="-1.137866401941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C9B-433F-A59C-620122633A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0.21</c:v>
                </c:pt>
                <c:pt idx="1">
                  <c:v>0.67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68-4512-A04E-963ED876BE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9309824"/>
        <c:axId val="119311360"/>
        <c:axId val="0"/>
      </c:bar3DChart>
      <c:catAx>
        <c:axId val="11930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9311360"/>
        <c:crosses val="autoZero"/>
        <c:auto val="1"/>
        <c:lblAlgn val="ctr"/>
        <c:lblOffset val="100"/>
        <c:noMultiLvlLbl val="0"/>
      </c:catAx>
      <c:valAx>
        <c:axId val="11931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9309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ФИЗИЧЕСКОЕ РАЗВИТИЕ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сен.21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0.64</c:v>
                </c:pt>
                <c:pt idx="1">
                  <c:v>0.36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50-4440-B2D4-D00B0F0195B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май.22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1AD5-4E2B-957C-B1220B9CC78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AD5-4E2B-957C-B1220B9CC78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1AD5-4E2B-957C-B1220B9CC786}"/>
              </c:ext>
            </c:extLst>
          </c:dPt>
          <c:dLbls>
            <c:dLbl>
              <c:idx val="0"/>
              <c:layout>
                <c:manualLayout>
                  <c:x val="2.6838805350130189E-2"/>
                  <c:y val="-5.9060207929135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AD5-4E2B-957C-B1220B9CC786}"/>
                </c:ext>
              </c:extLst>
            </c:dLbl>
            <c:dLbl>
              <c:idx val="2"/>
              <c:layout>
                <c:manualLayout>
                  <c:x val="2.3004690300111583E-2"/>
                  <c:y val="-1.7718062378740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AD5-4E2B-957C-B1220B9CC7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Низкий уровень</c:v>
                </c:pt>
                <c:pt idx="1">
                  <c:v>Средний уровень</c:v>
                </c:pt>
                <c:pt idx="2">
                  <c:v>Высокий уровень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0.18</c:v>
                </c:pt>
                <c:pt idx="1">
                  <c:v>0.64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50-4440-B2D4-D00B0F0195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9366400"/>
        <c:axId val="119367936"/>
        <c:axId val="0"/>
      </c:bar3DChart>
      <c:catAx>
        <c:axId val="11936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9367936"/>
        <c:crosses val="autoZero"/>
        <c:auto val="1"/>
        <c:lblAlgn val="ctr"/>
        <c:lblOffset val="100"/>
        <c:noMultiLvlLbl val="0"/>
      </c:catAx>
      <c:valAx>
        <c:axId val="119367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19366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328DDA-0D68-4879-B6BB-600A3C86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611561"/>
            <a:ext cx="6172200" cy="755665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Реализация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образования предполагает оценку индивидуального развития детей. Такая оценка производится в рамках педагогической диагностики. Педагогическая диагностика проводится в ходе наблюдений за активностью детей в спонтанной и специально организованной деятельности.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педагогической диагностики могут использоваться исключительно для решения следующих образовательных задач: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1) индивидуализации образования (в том числе поддержки ребенка, построения его образовательной траектории или профессиональной коррекции особенностей его развития);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2) оптимизации работы с группой детей.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Диагностика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процесса проводилась с помощью пособия Верещагиной Натальи Валентиновны, кандидат психологических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наук. Система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содержит 5 образовательных областей, соответствующих Федеральному государственному образовательному стандарту дошкольного образования, приказ министерства образования и науки № 1155 от 17 октября 2013 года: «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развитие», «Познавательное развитие», «Речевое развитие», Художественно-эстетическое развитие», «Физическое развитие», что позволяет комплексно оценить качество образовательной деятельности в группе и при необходимости индивидуализировать его для достижения достаточного уровня освоения каждым ребёнком содержания образовательной программы ДО.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2020/2021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работала с детьми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подготовительной к школе группы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2021/2022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 - с детьми второй младшей группы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2022/2023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 – с детьми средней группы,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2023/2024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 – с детьми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группы,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2024/2025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 – с детьми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подготовительной к школе группы.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45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502641" y="928944"/>
            <a:ext cx="601245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Диагностическое обследование детей </a:t>
            </a:r>
            <a:r>
              <a:rPr lang="ru-RU" sz="1400" b="1" dirty="0"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средней </a:t>
            </a:r>
            <a:r>
              <a:rPr lang="ru-RU" sz="1400" b="1" dirty="0"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группы по выявлению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уровня сформированности игровых навыков (диагностическая методика Д. Б. Эльконина «Уровни освоения игры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»)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258886"/>
              </p:ext>
            </p:extLst>
          </p:nvPr>
        </p:nvGraphicFramePr>
        <p:xfrm>
          <a:off x="1772816" y="3851920"/>
          <a:ext cx="3734172" cy="2587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549286"/>
              </p:ext>
            </p:extLst>
          </p:nvPr>
        </p:nvGraphicFramePr>
        <p:xfrm>
          <a:off x="700557" y="1680693"/>
          <a:ext cx="5616625" cy="2112596"/>
        </p:xfrm>
        <a:graphic>
          <a:graphicData uri="http://schemas.openxmlformats.org/drawingml/2006/table">
            <a:tbl>
              <a:tblPr/>
              <a:tblGrid>
                <a:gridCol w="1390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1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39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Игровая деятельность детей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2022/ 2023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учебный год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Сентябрь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Май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04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2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82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76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2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24 %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2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IV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AAB2E78-5DBF-4AFD-9043-5A76EBC5AC6E}"/>
              </a:ext>
            </a:extLst>
          </p:cNvPr>
          <p:cNvSpPr txBox="1"/>
          <p:nvPr/>
        </p:nvSpPr>
        <p:spPr>
          <a:xfrm>
            <a:off x="564142" y="6516216"/>
            <a:ext cx="595095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 итогам диагностического обследования детей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на конец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2022/2023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появились дети 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третьем уровнем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игровых навыков, а дети с первым уровнем - отсутствуют.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данные свидетельствуют о положительной динамики в развитии игровых навыков у детей.</a:t>
            </a:r>
          </a:p>
        </p:txBody>
      </p:sp>
    </p:spTree>
    <p:extLst>
      <p:ext uri="{BB962C8B-B14F-4D97-AF65-F5344CB8AC3E}">
        <p14:creationId xmlns:p14="http://schemas.microsoft.com/office/powerpoint/2010/main" val="311896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827986"/>
              </p:ext>
            </p:extLst>
          </p:nvPr>
        </p:nvGraphicFramePr>
        <p:xfrm>
          <a:off x="186226" y="3657859"/>
          <a:ext cx="309634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862109"/>
              </p:ext>
            </p:extLst>
          </p:nvPr>
        </p:nvGraphicFramePr>
        <p:xfrm>
          <a:off x="620688" y="1553159"/>
          <a:ext cx="5760642" cy="2054544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4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2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Познавательное развитие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56%</a:t>
                      </a:r>
                      <a:endParaRPr lang="ru-R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15%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23%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Социально-коммуникативное развитие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58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73%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15%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Физическое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28%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64%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78%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051338132"/>
              </p:ext>
            </p:extLst>
          </p:nvPr>
        </p:nvGraphicFramePr>
        <p:xfrm>
          <a:off x="3352424" y="3657859"/>
          <a:ext cx="324036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541815401"/>
              </p:ext>
            </p:extLst>
          </p:nvPr>
        </p:nvGraphicFramePr>
        <p:xfrm>
          <a:off x="2049233" y="6002897"/>
          <a:ext cx="3312368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B38C4C82-68A0-4DB4-AC60-41335D099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32" y="571472"/>
            <a:ext cx="54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старшей группы образовательной программы 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2024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568890"/>
              </p:ext>
            </p:extLst>
          </p:nvPr>
        </p:nvGraphicFramePr>
        <p:xfrm>
          <a:off x="3601187" y="3442505"/>
          <a:ext cx="2872899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90098"/>
              </p:ext>
            </p:extLst>
          </p:nvPr>
        </p:nvGraphicFramePr>
        <p:xfrm>
          <a:off x="754458" y="1610261"/>
          <a:ext cx="5760642" cy="1530989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4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9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Художественно- эстетическое развитие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67%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21%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Речевое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62% </a:t>
                      </a:r>
                      <a:endParaRPr lang="ru-R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21%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67%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51651772"/>
              </p:ext>
            </p:extLst>
          </p:nvPr>
        </p:nvGraphicFramePr>
        <p:xfrm>
          <a:off x="476672" y="3442505"/>
          <a:ext cx="3024336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45E619DA-8CA2-466C-B524-45104294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70" y="785786"/>
            <a:ext cx="54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старшей группы образовательной программы 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2024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CCCC21-B82D-4C21-B4F0-2D74815CE1BD}"/>
              </a:ext>
            </a:extLst>
          </p:cNvPr>
          <p:cNvSpPr txBox="1"/>
          <p:nvPr/>
        </p:nvSpPr>
        <p:spPr>
          <a:xfrm>
            <a:off x="632449" y="5717857"/>
            <a:ext cx="57371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мониторинга, проведенного в конце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2023/2024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показали, что у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старшей группы наблюдается положительная динамика. На конец учебного года по всем образовательным областям появился высокий уровень, либо увеличилось количество детей с высоким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уровнем. Наблюдается наличие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уровня, которое можно объяснить плохой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посещаемостью дошкольного учреждения в связи с частой заболеваемостью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 и/или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индивидуальными особенностями. </a:t>
            </a:r>
          </a:p>
          <a:p>
            <a:pPr algn="just">
              <a:lnSpc>
                <a:spcPct val="150000"/>
              </a:lnSpc>
            </a:pPr>
            <a:r>
              <a:rPr lang="ru-RU" sz="1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500042" y="785786"/>
            <a:ext cx="601245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Диагностическое обследование детей старшей группы по выявлению уровня сформированности игровых навыков (диагностическая методика Д. Б. Эльконина «Уровни освоения игры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»)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59938"/>
              </p:ext>
            </p:extLst>
          </p:nvPr>
        </p:nvGraphicFramePr>
        <p:xfrm>
          <a:off x="1772816" y="3851920"/>
          <a:ext cx="3734172" cy="2587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129714"/>
              </p:ext>
            </p:extLst>
          </p:nvPr>
        </p:nvGraphicFramePr>
        <p:xfrm>
          <a:off x="785794" y="1571604"/>
          <a:ext cx="5616625" cy="2112596"/>
        </p:xfrm>
        <a:graphic>
          <a:graphicData uri="http://schemas.openxmlformats.org/drawingml/2006/table">
            <a:tbl>
              <a:tblPr/>
              <a:tblGrid>
                <a:gridCol w="1390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1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39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Игровая деятельность детей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2023/ 2024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учебный год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Сентябрь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Май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04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2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64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2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70 %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2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IV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AAB2E78-5DBF-4AFD-9043-5A76EBC5AC6E}"/>
              </a:ext>
            </a:extLst>
          </p:cNvPr>
          <p:cNvSpPr txBox="1"/>
          <p:nvPr/>
        </p:nvSpPr>
        <p:spPr>
          <a:xfrm>
            <a:off x="564142" y="6516216"/>
            <a:ext cx="595095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 итогам диагностического обследования детей старшей группы на конец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2023/2024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появились дети с четвертым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уровнем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игровых навыков, уменьшилось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детей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вторым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уровнем.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данные свидетельствуют о положительной динамики в развитии игровых навыков у детей.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347810"/>
              </p:ext>
            </p:extLst>
          </p:nvPr>
        </p:nvGraphicFramePr>
        <p:xfrm>
          <a:off x="248181" y="3787267"/>
          <a:ext cx="309634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326816"/>
              </p:ext>
            </p:extLst>
          </p:nvPr>
        </p:nvGraphicFramePr>
        <p:xfrm>
          <a:off x="692695" y="1602325"/>
          <a:ext cx="5760642" cy="2054544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4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Познавательное развитие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62%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64%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36%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Социально-коммуникативное развитие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56%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78%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Физическое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28% 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57% 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15%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68%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213803268"/>
              </p:ext>
            </p:extLst>
          </p:nvPr>
        </p:nvGraphicFramePr>
        <p:xfrm>
          <a:off x="3429454" y="3787267"/>
          <a:ext cx="3056385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207868359"/>
              </p:ext>
            </p:extLst>
          </p:nvPr>
        </p:nvGraphicFramePr>
        <p:xfrm>
          <a:off x="1916832" y="6139056"/>
          <a:ext cx="3312368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928670" y="571472"/>
            <a:ext cx="4918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подготовительной к школе группы образовательной программы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2024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2025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926534"/>
              </p:ext>
            </p:extLst>
          </p:nvPr>
        </p:nvGraphicFramePr>
        <p:xfrm>
          <a:off x="3584701" y="3246094"/>
          <a:ext cx="2946205" cy="2225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982638"/>
              </p:ext>
            </p:extLst>
          </p:nvPr>
        </p:nvGraphicFramePr>
        <p:xfrm>
          <a:off x="544559" y="1763687"/>
          <a:ext cx="5760642" cy="1369696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312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Художественно- эстетическое развитие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60%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74%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Речевое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42% 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58% 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70%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22%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164889354"/>
              </p:ext>
            </p:extLst>
          </p:nvPr>
        </p:nvGraphicFramePr>
        <p:xfrm>
          <a:off x="400543" y="3246094"/>
          <a:ext cx="3168352" cy="2225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200615DF-76D1-4D5C-926F-72E2DD418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572" y="800597"/>
            <a:ext cx="4918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подготовительной к школе группы образовательной программы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2024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2025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B4FD79-E3AB-4096-9809-53DB7EB3B419}"/>
              </a:ext>
            </a:extLst>
          </p:cNvPr>
          <p:cNvSpPr txBox="1"/>
          <p:nvPr/>
        </p:nvSpPr>
        <p:spPr>
          <a:xfrm>
            <a:off x="428604" y="5715008"/>
            <a:ext cx="5951433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Итоги мониторинга, проведенного в конце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2024/2025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показали, что у детей подготовительной к школе группы наблюдается положительная динамика.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конец учебного года по всем образовательным областям увеличилось количество детей 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высоким и средним уровнями. Низкий уровень наблюдается только в образовательной области «Речевое развитие», что объясняется индивидуальными особенностями детей.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017166"/>
              </p:ext>
            </p:extLst>
          </p:nvPr>
        </p:nvGraphicFramePr>
        <p:xfrm>
          <a:off x="1500174" y="3714744"/>
          <a:ext cx="3876396" cy="2514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454828"/>
              </p:ext>
            </p:extLst>
          </p:nvPr>
        </p:nvGraphicFramePr>
        <p:xfrm>
          <a:off x="721916" y="1571604"/>
          <a:ext cx="5616625" cy="2202220"/>
        </p:xfrm>
        <a:graphic>
          <a:graphicData uri="http://schemas.openxmlformats.org/drawingml/2006/table">
            <a:tbl>
              <a:tblPr/>
              <a:tblGrid>
                <a:gridCol w="1296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2020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Игровая деятельность детей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2024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учебный год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Сентябрь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Май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9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9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8 %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9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74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9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IV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683B1A85-D98E-4E24-A3C3-C0F3855B0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480" y="714348"/>
            <a:ext cx="601245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Диагностическое обследование детей подготовительной к школе группы по выявлению уровня сформированности игровых навыков (диагностическая методика Д. Б. Эльконина «Уровни освоения игры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»)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62776C-6B29-47C4-9D65-05AA9BC7BE6C}"/>
              </a:ext>
            </a:extLst>
          </p:cNvPr>
          <p:cNvSpPr txBox="1"/>
          <p:nvPr/>
        </p:nvSpPr>
        <p:spPr>
          <a:xfrm>
            <a:off x="571480" y="6215074"/>
            <a:ext cx="5950958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 итогам диагностического обследования детей подготовительной к школе группы на конец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2024/2025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увеличилось количество детей с четвертым уровнем развития игровых навыков. Дети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вторым уровнем развития игровых навыков на начало учебного года перешли к концу учебного года на третий уровень. Полученные данные свидетельствуют о положительной динамики в развитии игровых навыков у детей.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472304"/>
              </p:ext>
            </p:extLst>
          </p:nvPr>
        </p:nvGraphicFramePr>
        <p:xfrm>
          <a:off x="248181" y="3787267"/>
          <a:ext cx="309634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300048"/>
              </p:ext>
            </p:extLst>
          </p:nvPr>
        </p:nvGraphicFramePr>
        <p:xfrm>
          <a:off x="692695" y="1602325"/>
          <a:ext cx="5760642" cy="2054544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4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Познавательное развитие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61%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15%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62%</a:t>
                      </a:r>
                      <a:endParaRPr lang="ru-R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38%</a:t>
                      </a:r>
                      <a:endParaRPr lang="ru-R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Социально-коммуникативное развитие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Физическое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32%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56%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8%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659847627"/>
              </p:ext>
            </p:extLst>
          </p:nvPr>
        </p:nvGraphicFramePr>
        <p:xfrm>
          <a:off x="3429454" y="3787267"/>
          <a:ext cx="3056385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569741622"/>
              </p:ext>
            </p:extLst>
          </p:nvPr>
        </p:nvGraphicFramePr>
        <p:xfrm>
          <a:off x="1916832" y="6139056"/>
          <a:ext cx="3312368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928670" y="571472"/>
            <a:ext cx="4918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подготовительной к школе группы образовательной программы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5685883"/>
              </p:ext>
            </p:extLst>
          </p:nvPr>
        </p:nvGraphicFramePr>
        <p:xfrm>
          <a:off x="3584701" y="3246094"/>
          <a:ext cx="2946205" cy="2225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709603"/>
              </p:ext>
            </p:extLst>
          </p:nvPr>
        </p:nvGraphicFramePr>
        <p:xfrm>
          <a:off x="544559" y="1708531"/>
          <a:ext cx="5760642" cy="1369696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4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Художественно- эстетическое развитие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76%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Речевое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38%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58%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73%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15%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034643732"/>
              </p:ext>
            </p:extLst>
          </p:nvPr>
        </p:nvGraphicFramePr>
        <p:xfrm>
          <a:off x="400543" y="3246094"/>
          <a:ext cx="3168352" cy="2225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200615DF-76D1-4D5C-926F-72E2DD418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572" y="800597"/>
            <a:ext cx="4918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подготовительной к школе группы образовательной программы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B4FD79-E3AB-4096-9809-53DB7EB3B419}"/>
              </a:ext>
            </a:extLst>
          </p:cNvPr>
          <p:cNvSpPr txBox="1"/>
          <p:nvPr/>
        </p:nvSpPr>
        <p:spPr>
          <a:xfrm>
            <a:off x="428604" y="5715008"/>
            <a:ext cx="59514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Итоги мониторинга, проведенного в конце 2020/2021 учебного года показали, что у детей подготовительной к школе группы наблюдается положительная динамика.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конец учебного года по всем образовательным областям увеличилось количество детей 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высоким и средним уровнями,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количество детей с низким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уровнем 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уменьшилось.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Наличие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низкого уровня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конец учебного года по образовательным областям «Речевое развитие» и «Физическое развитие» у объясняется индивидуальными особенностями детей.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824195"/>
              </p:ext>
            </p:extLst>
          </p:nvPr>
        </p:nvGraphicFramePr>
        <p:xfrm>
          <a:off x="1500174" y="3714744"/>
          <a:ext cx="3876396" cy="2514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63488"/>
              </p:ext>
            </p:extLst>
          </p:nvPr>
        </p:nvGraphicFramePr>
        <p:xfrm>
          <a:off x="721916" y="1571604"/>
          <a:ext cx="5616625" cy="2202220"/>
        </p:xfrm>
        <a:graphic>
          <a:graphicData uri="http://schemas.openxmlformats.org/drawingml/2006/table">
            <a:tbl>
              <a:tblPr/>
              <a:tblGrid>
                <a:gridCol w="1296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2020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Игровая деятельность детей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2020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2021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учебный год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Сентябрь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Май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9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9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9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73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9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IV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45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683B1A85-D98E-4E24-A3C3-C0F3855B0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480" y="714348"/>
            <a:ext cx="601245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Диагностическое обследование детей подготовительной к школе группы по выявлению уровня сформированности игровых навыков (диагностическая методика Д. Б. Эльконина «Уровни освоения игры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»)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62776C-6B29-47C4-9D65-05AA9BC7BE6C}"/>
              </a:ext>
            </a:extLst>
          </p:cNvPr>
          <p:cNvSpPr txBox="1"/>
          <p:nvPr/>
        </p:nvSpPr>
        <p:spPr>
          <a:xfrm>
            <a:off x="571480" y="6215074"/>
            <a:ext cx="5950958" cy="23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 итогам диагностического обследования детей подготовительной к школе группы на конец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2020/2021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увеличилось количество детей с четвертым уровнем развития игровых навыков. Дети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вторым уровнем развития игровых навыков на начало учебного года перешли к концу учебного года на третий уровень. Полученные данные свидетельствуют о положительной динамики в развитии игровых навыков у детей.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67053"/>
              </p:ext>
            </p:extLst>
          </p:nvPr>
        </p:nvGraphicFramePr>
        <p:xfrm>
          <a:off x="186226" y="3657859"/>
          <a:ext cx="309634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345491"/>
              </p:ext>
            </p:extLst>
          </p:nvPr>
        </p:nvGraphicFramePr>
        <p:xfrm>
          <a:off x="620688" y="1553159"/>
          <a:ext cx="5760642" cy="2054544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4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Познавательное развитие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56%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23%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15%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Социально-коммуникативное развитие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21%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67%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Физическое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64%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36%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857815373"/>
              </p:ext>
            </p:extLst>
          </p:nvPr>
        </p:nvGraphicFramePr>
        <p:xfrm>
          <a:off x="3352424" y="3657859"/>
          <a:ext cx="324036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644270704"/>
              </p:ext>
            </p:extLst>
          </p:nvPr>
        </p:nvGraphicFramePr>
        <p:xfrm>
          <a:off x="2049233" y="6002897"/>
          <a:ext cx="3312368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B38C4C82-68A0-4DB4-AC60-41335D099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32" y="571472"/>
            <a:ext cx="54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второй младшей 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группы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образовательной программы 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32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519812"/>
              </p:ext>
            </p:extLst>
          </p:nvPr>
        </p:nvGraphicFramePr>
        <p:xfrm>
          <a:off x="3607068" y="3131839"/>
          <a:ext cx="2872899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988772"/>
              </p:ext>
            </p:extLst>
          </p:nvPr>
        </p:nvGraphicFramePr>
        <p:xfrm>
          <a:off x="754458" y="1610261"/>
          <a:ext cx="5760642" cy="1392984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4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8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Художественно- эстетическое развитие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56%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16%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Речевое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68%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32%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49178205"/>
              </p:ext>
            </p:extLst>
          </p:nvPr>
        </p:nvGraphicFramePr>
        <p:xfrm>
          <a:off x="410598" y="3131840"/>
          <a:ext cx="3024336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45E619DA-8CA2-466C-B524-45104294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70" y="785786"/>
            <a:ext cx="54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второй младшей группы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образовательной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программы 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2021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CCCC21-B82D-4C21-B4F0-2D74815CE1BD}"/>
              </a:ext>
            </a:extLst>
          </p:cNvPr>
          <p:cNvSpPr txBox="1"/>
          <p:nvPr/>
        </p:nvSpPr>
        <p:spPr>
          <a:xfrm>
            <a:off x="632449" y="5717857"/>
            <a:ext cx="5737119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мониторинга, проведенного в конце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2021/2022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показали, что у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младшей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наблюдается положительная динамика. На конец учебного года по всем образовательным областям появился высокий уровень,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увеличилось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детей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средним уровнем. Наличие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можно объяснить плохой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посещаемостью дошкольного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частой заболеваемостью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и/или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индивидуальными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особенностями детей 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43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502641" y="928944"/>
            <a:ext cx="601245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Диагностическое обследование детей </a:t>
            </a:r>
            <a:r>
              <a:rPr lang="ru-RU" sz="1400" b="1" dirty="0"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второй младшей </a:t>
            </a:r>
            <a:r>
              <a:rPr lang="ru-RU" sz="1400" b="1" dirty="0"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группы по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выявлению уровня сформированности игровых навыков (диагностическая методика Д. Б. Эльконина «Уровни освоения игры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»)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098631"/>
              </p:ext>
            </p:extLst>
          </p:nvPr>
        </p:nvGraphicFramePr>
        <p:xfrm>
          <a:off x="1772816" y="3851920"/>
          <a:ext cx="3734172" cy="2587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698970"/>
              </p:ext>
            </p:extLst>
          </p:nvPr>
        </p:nvGraphicFramePr>
        <p:xfrm>
          <a:off x="700557" y="1680693"/>
          <a:ext cx="5616625" cy="2112596"/>
        </p:xfrm>
        <a:graphic>
          <a:graphicData uri="http://schemas.openxmlformats.org/drawingml/2006/table">
            <a:tbl>
              <a:tblPr/>
              <a:tblGrid>
                <a:gridCol w="1390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1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39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Игровая деятельность детей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2021/ 2022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учебный год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Сентябрь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Май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04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72 %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18 %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2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82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2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2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IV</a:t>
                      </a: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уровень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36214" marR="36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AAB2E78-5DBF-4AFD-9043-5A76EBC5AC6E}"/>
              </a:ext>
            </a:extLst>
          </p:cNvPr>
          <p:cNvSpPr txBox="1"/>
          <p:nvPr/>
        </p:nvSpPr>
        <p:spPr>
          <a:xfrm>
            <a:off x="564142" y="6516216"/>
            <a:ext cx="595095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 итогам диагностического обследования детей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младшей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на конец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2021/2022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увеличилось количество детей со вторым уровнем игровых навыков (с 28% до 82%).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данные свидетельствуют о положительной динамики в развитии игровых навыков у детей.</a:t>
            </a:r>
          </a:p>
        </p:txBody>
      </p:sp>
    </p:spTree>
    <p:extLst>
      <p:ext uri="{BB962C8B-B14F-4D97-AF65-F5344CB8AC3E}">
        <p14:creationId xmlns:p14="http://schemas.microsoft.com/office/powerpoint/2010/main" val="241614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8244513"/>
              </p:ext>
            </p:extLst>
          </p:nvPr>
        </p:nvGraphicFramePr>
        <p:xfrm>
          <a:off x="186226" y="3657859"/>
          <a:ext cx="309634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206859"/>
              </p:ext>
            </p:extLst>
          </p:nvPr>
        </p:nvGraphicFramePr>
        <p:xfrm>
          <a:off x="620688" y="1553159"/>
          <a:ext cx="5760642" cy="2072022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4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0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Познавательное развитие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32%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67%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21%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Социально-коммуникативное развитие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15%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67%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Физическое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36%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64%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70%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18%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034645238"/>
              </p:ext>
            </p:extLst>
          </p:nvPr>
        </p:nvGraphicFramePr>
        <p:xfrm>
          <a:off x="3352424" y="3657859"/>
          <a:ext cx="324036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785018040"/>
              </p:ext>
            </p:extLst>
          </p:nvPr>
        </p:nvGraphicFramePr>
        <p:xfrm>
          <a:off x="2049233" y="6002897"/>
          <a:ext cx="3312368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B38C4C82-68A0-4DB4-AC60-41335D099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32" y="571472"/>
            <a:ext cx="54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средней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группы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образовательной программы 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88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551000"/>
              </p:ext>
            </p:extLst>
          </p:nvPr>
        </p:nvGraphicFramePr>
        <p:xfrm>
          <a:off x="3628970" y="3322513"/>
          <a:ext cx="2872899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097234"/>
              </p:ext>
            </p:extLst>
          </p:nvPr>
        </p:nvGraphicFramePr>
        <p:xfrm>
          <a:off x="754458" y="1610261"/>
          <a:ext cx="5760642" cy="1530989"/>
        </p:xfrm>
        <a:graphic>
          <a:graphicData uri="http://schemas.openxmlformats.org/drawingml/2006/table">
            <a:tbl>
              <a:tblPr/>
              <a:tblGrid>
                <a:gridCol w="191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64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Направления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Сентябрь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Май 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1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В.У.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Художественно- эстетическое развитие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68%</a:t>
                      </a:r>
                      <a:endParaRPr lang="ru-R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67%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21%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Речевое развитие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42%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58%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70%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50" marR="33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50953793"/>
              </p:ext>
            </p:extLst>
          </p:nvPr>
        </p:nvGraphicFramePr>
        <p:xfrm>
          <a:off x="457454" y="3354379"/>
          <a:ext cx="3024336" cy="215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45E619DA-8CA2-466C-B524-45104294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70" y="785786"/>
            <a:ext cx="54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освоения обучающимися 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средней 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группы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образовательной программы в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2022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учебном году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CCCC21-B82D-4C21-B4F0-2D74815CE1BD}"/>
              </a:ext>
            </a:extLst>
          </p:cNvPr>
          <p:cNvSpPr txBox="1"/>
          <p:nvPr/>
        </p:nvSpPr>
        <p:spPr>
          <a:xfrm>
            <a:off x="632449" y="5717857"/>
            <a:ext cx="5737119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мониторинга, проведенного в конце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2022/2023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показали, что у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наблюдается положительная динамика. На конец учебного года по всем образовательным областям появился высокий уровень,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увеличилось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детей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средним уровнем. Наличие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можно объяснить плохой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посещаемостью дошкольного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частой заболеваемостью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и/или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индивидуальными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особенностями детей 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1418</TotalTime>
  <Words>1915</Words>
  <Application>Microsoft Office PowerPoint</Application>
  <PresentationFormat>Экран (4:3)</PresentationFormat>
  <Paragraphs>506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Приложение № 1</dc:title>
  <dc:creator>WinTen</dc:creator>
  <cp:lastModifiedBy>Орлова Ольга Викторовна</cp:lastModifiedBy>
  <cp:revision>312</cp:revision>
  <dcterms:created xsi:type="dcterms:W3CDTF">2023-02-17T02:07:07Z</dcterms:created>
  <dcterms:modified xsi:type="dcterms:W3CDTF">2025-10-06T07:44:18Z</dcterms:modified>
</cp:coreProperties>
</file>